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560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333333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333333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333333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333333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85800" y="641350"/>
            <a:ext cx="8686800" cy="7302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93750" y="1459229"/>
            <a:ext cx="2808604" cy="2997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333333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5800" y="641350"/>
            <a:ext cx="8515350" cy="70281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60552" y="1412747"/>
            <a:ext cx="52546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20</a:t>
            </a:r>
            <a:r>
              <a:rPr lang="tr-TR" dirty="0"/>
              <a:t>22</a:t>
            </a:r>
            <a:r>
              <a:rPr spc="-10" dirty="0"/>
              <a:t> </a:t>
            </a:r>
            <a:r>
              <a:rPr dirty="0"/>
              <a:t>AE</a:t>
            </a:r>
            <a:r>
              <a:rPr spc="-15" dirty="0"/>
              <a:t> </a:t>
            </a:r>
            <a:r>
              <a:rPr dirty="0"/>
              <a:t>Supplier</a:t>
            </a:r>
            <a:r>
              <a:rPr spc="-15" dirty="0"/>
              <a:t> </a:t>
            </a:r>
            <a:r>
              <a:rPr dirty="0"/>
              <a:t>Performance</a:t>
            </a:r>
            <a:r>
              <a:rPr spc="-10" dirty="0"/>
              <a:t> Summary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895603" y="2537967"/>
            <a:ext cx="2333625" cy="1477010"/>
            <a:chOff x="895603" y="2537967"/>
            <a:chExt cx="2333625" cy="147701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95603" y="2537967"/>
              <a:ext cx="2333498" cy="295401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95603" y="2833369"/>
              <a:ext cx="2333498" cy="295401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95603" y="3128771"/>
              <a:ext cx="2333498" cy="295401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95603" y="3424173"/>
              <a:ext cx="2333498" cy="295401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95603" y="3719575"/>
              <a:ext cx="2333498" cy="295401"/>
            </a:xfrm>
            <a:prstGeom prst="rect">
              <a:avLst/>
            </a:prstGeom>
          </p:spPr>
        </p:pic>
      </p:grp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7281122"/>
              </p:ext>
            </p:extLst>
          </p:nvPr>
        </p:nvGraphicFramePr>
        <p:xfrm>
          <a:off x="895603" y="2537967"/>
          <a:ext cx="2967989" cy="14719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1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2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3370">
                <a:tc>
                  <a:txBody>
                    <a:bodyPr/>
                    <a:lstStyle/>
                    <a:p>
                      <a:pPr marL="6096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Quality</a:t>
                      </a:r>
                      <a:r>
                        <a:rPr sz="1200" b="1" spc="-3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Points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50800" marB="0">
                    <a:lnL w="6350">
                      <a:solidFill>
                        <a:srgbClr val="3777A6"/>
                      </a:solidFill>
                      <a:prstDash val="solid"/>
                    </a:lnL>
                    <a:lnR w="6350">
                      <a:solidFill>
                        <a:srgbClr val="09548F"/>
                      </a:solidFill>
                      <a:prstDash val="solid"/>
                    </a:lnR>
                    <a:lnT w="6350">
                      <a:solidFill>
                        <a:srgbClr val="3777A6"/>
                      </a:solidFill>
                      <a:prstDash val="solid"/>
                    </a:lnT>
                    <a:lnB w="6350">
                      <a:solidFill>
                        <a:srgbClr val="3777A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tr-TR" sz="1200" spc="-25" dirty="0">
                          <a:solidFill>
                            <a:srgbClr val="333333"/>
                          </a:solidFill>
                          <a:latin typeface="Verdana"/>
                          <a:cs typeface="Verdana"/>
                        </a:rPr>
                        <a:t>88</a:t>
                      </a:r>
                      <a:endParaRPr sz="1200" dirty="0">
                        <a:latin typeface="Verdana"/>
                        <a:cs typeface="Verdana"/>
                      </a:endParaRPr>
                    </a:p>
                  </a:txBody>
                  <a:tcPr marL="0" marR="0" marT="50800" marB="0">
                    <a:lnL w="6350">
                      <a:solidFill>
                        <a:srgbClr val="09548F"/>
                      </a:solidFill>
                      <a:prstDash val="solid"/>
                    </a:lnL>
                    <a:lnR w="6350">
                      <a:solidFill>
                        <a:srgbClr val="EBEBEB"/>
                      </a:solidFill>
                      <a:prstDash val="solid"/>
                    </a:lnR>
                    <a:lnT w="6350">
                      <a:solidFill>
                        <a:srgbClr val="EBEBEB"/>
                      </a:solidFill>
                      <a:prstDash val="solid"/>
                    </a:lnT>
                    <a:lnB w="6350">
                      <a:solidFill>
                        <a:srgbClr val="EBEBEB"/>
                      </a:solidFill>
                      <a:prstDash val="solid"/>
                    </a:lnB>
                    <a:solidFill>
                      <a:srgbClr val="F7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60960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Delivery</a:t>
                      </a:r>
                      <a:r>
                        <a:rPr sz="1200" b="1" spc="-3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Points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52705" marB="0">
                    <a:lnL w="6350">
                      <a:solidFill>
                        <a:srgbClr val="3777A6"/>
                      </a:solidFill>
                      <a:prstDash val="solid"/>
                    </a:lnL>
                    <a:lnR w="6350">
                      <a:solidFill>
                        <a:srgbClr val="09548F"/>
                      </a:solidFill>
                      <a:prstDash val="solid"/>
                    </a:lnR>
                    <a:lnT w="6350">
                      <a:solidFill>
                        <a:srgbClr val="3777A6"/>
                      </a:solidFill>
                      <a:prstDash val="solid"/>
                    </a:lnT>
                    <a:lnB w="6350">
                      <a:solidFill>
                        <a:srgbClr val="3777A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200" spc="-25" dirty="0">
                          <a:solidFill>
                            <a:srgbClr val="333333"/>
                          </a:solidFill>
                          <a:latin typeface="Verdana"/>
                          <a:cs typeface="Verdana"/>
                        </a:rPr>
                        <a:t>9</a:t>
                      </a:r>
                      <a:r>
                        <a:rPr lang="tr-TR" sz="1200" spc="-25" dirty="0">
                          <a:solidFill>
                            <a:srgbClr val="333333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1200" dirty="0">
                        <a:latin typeface="Verdana"/>
                        <a:cs typeface="Verdana"/>
                      </a:endParaRPr>
                    </a:p>
                  </a:txBody>
                  <a:tcPr marL="0" marR="0" marT="52705" marB="0">
                    <a:lnL w="6350">
                      <a:solidFill>
                        <a:srgbClr val="09548F"/>
                      </a:solidFill>
                      <a:prstDash val="solid"/>
                    </a:lnL>
                    <a:lnR w="6350">
                      <a:solidFill>
                        <a:srgbClr val="EBEBEB"/>
                      </a:solidFill>
                      <a:prstDash val="solid"/>
                    </a:lnR>
                    <a:lnT w="6350">
                      <a:solidFill>
                        <a:srgbClr val="EBEBEB"/>
                      </a:solidFill>
                      <a:prstDash val="solid"/>
                    </a:lnT>
                    <a:lnB w="6350">
                      <a:solidFill>
                        <a:srgbClr val="EBEBEB"/>
                      </a:solidFill>
                      <a:prstDash val="solid"/>
                    </a:lnB>
                    <a:solidFill>
                      <a:srgbClr val="F7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60960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tr-TR" sz="1200" b="1" dirty="0" err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Process</a:t>
                      </a:r>
                      <a:r>
                        <a:rPr lang="tr-TR" sz="1200" b="1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lang="tr-TR" sz="1200" b="1" dirty="0" err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Alignment</a:t>
                      </a:r>
                      <a:r>
                        <a:rPr lang="tr-TR" sz="1200" b="1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lang="tr-TR" sz="1200" b="1" dirty="0" err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Points</a:t>
                      </a:r>
                      <a:endParaRPr sz="1200" dirty="0">
                        <a:latin typeface="Verdana"/>
                        <a:cs typeface="Verdana"/>
                      </a:endParaRPr>
                    </a:p>
                  </a:txBody>
                  <a:tcPr marL="0" marR="0" marT="52705" marB="0">
                    <a:lnL w="6350">
                      <a:solidFill>
                        <a:srgbClr val="3777A6"/>
                      </a:solidFill>
                      <a:prstDash val="solid"/>
                    </a:lnL>
                    <a:lnR w="6350">
                      <a:solidFill>
                        <a:srgbClr val="09548F"/>
                      </a:solidFill>
                      <a:prstDash val="solid"/>
                    </a:lnR>
                    <a:lnT w="6350">
                      <a:solidFill>
                        <a:srgbClr val="3777A6"/>
                      </a:solidFill>
                      <a:prstDash val="solid"/>
                    </a:lnT>
                    <a:lnB w="6350">
                      <a:solidFill>
                        <a:srgbClr val="3777A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tr-TR" sz="1200" spc="-25" dirty="0">
                          <a:solidFill>
                            <a:srgbClr val="333333"/>
                          </a:solidFill>
                          <a:latin typeface="Verdana"/>
                          <a:cs typeface="Verdana"/>
                        </a:rPr>
                        <a:t>8</a:t>
                      </a:r>
                      <a:r>
                        <a:rPr sz="1200" spc="-25" dirty="0">
                          <a:solidFill>
                            <a:srgbClr val="333333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1200" dirty="0">
                        <a:latin typeface="Verdana"/>
                        <a:cs typeface="Verdana"/>
                      </a:endParaRPr>
                    </a:p>
                  </a:txBody>
                  <a:tcPr marL="0" marR="0" marT="52705" marB="0">
                    <a:lnL w="6350">
                      <a:solidFill>
                        <a:srgbClr val="09548F"/>
                      </a:solidFill>
                      <a:prstDash val="solid"/>
                    </a:lnL>
                    <a:lnR w="6350">
                      <a:solidFill>
                        <a:srgbClr val="EBEBEB"/>
                      </a:solidFill>
                      <a:prstDash val="solid"/>
                    </a:lnR>
                    <a:lnT w="6350">
                      <a:solidFill>
                        <a:srgbClr val="EBEBEB"/>
                      </a:solidFill>
                      <a:prstDash val="solid"/>
                    </a:lnT>
                    <a:lnB w="6350">
                      <a:solidFill>
                        <a:srgbClr val="EBEBEB"/>
                      </a:solidFill>
                      <a:prstDash val="solid"/>
                    </a:lnB>
                    <a:solidFill>
                      <a:srgbClr val="F7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60960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tr-TR" sz="1200" b="1" spc="-50" dirty="0" err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Relationship</a:t>
                      </a:r>
                      <a:r>
                        <a:rPr sz="1200" b="1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Points</a:t>
                      </a:r>
                      <a:endParaRPr sz="1200" dirty="0">
                        <a:latin typeface="Verdana"/>
                        <a:cs typeface="Verdana"/>
                      </a:endParaRPr>
                    </a:p>
                  </a:txBody>
                  <a:tcPr marL="0" marR="0" marT="52705" marB="0">
                    <a:lnL w="6350">
                      <a:solidFill>
                        <a:srgbClr val="3777A6"/>
                      </a:solidFill>
                      <a:prstDash val="solid"/>
                    </a:lnL>
                    <a:lnR w="6350">
                      <a:solidFill>
                        <a:srgbClr val="09548F"/>
                      </a:solidFill>
                      <a:prstDash val="solid"/>
                    </a:lnR>
                    <a:lnT w="6350">
                      <a:solidFill>
                        <a:srgbClr val="3777A6"/>
                      </a:solidFill>
                      <a:prstDash val="solid"/>
                    </a:lnT>
                    <a:lnB w="6350">
                      <a:solidFill>
                        <a:srgbClr val="3777A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200" spc="-25" dirty="0">
                          <a:solidFill>
                            <a:srgbClr val="333333"/>
                          </a:solidFill>
                          <a:latin typeface="Verdana"/>
                          <a:cs typeface="Verdana"/>
                        </a:rPr>
                        <a:t>9</a:t>
                      </a:r>
                      <a:r>
                        <a:rPr lang="tr-TR" sz="1200" spc="-25" dirty="0">
                          <a:solidFill>
                            <a:srgbClr val="333333"/>
                          </a:solidFill>
                          <a:latin typeface="Verdana"/>
                          <a:cs typeface="Verdana"/>
                        </a:rPr>
                        <a:t>6</a:t>
                      </a:r>
                      <a:endParaRPr sz="1200" dirty="0">
                        <a:latin typeface="Verdana"/>
                        <a:cs typeface="Verdana"/>
                      </a:endParaRPr>
                    </a:p>
                  </a:txBody>
                  <a:tcPr marL="0" marR="0" marT="52705" marB="0">
                    <a:lnL w="6350">
                      <a:solidFill>
                        <a:srgbClr val="09548F"/>
                      </a:solidFill>
                      <a:prstDash val="solid"/>
                    </a:lnL>
                    <a:lnR w="6350">
                      <a:solidFill>
                        <a:srgbClr val="EBEBEB"/>
                      </a:solidFill>
                      <a:prstDash val="solid"/>
                    </a:lnR>
                    <a:lnT w="6350">
                      <a:solidFill>
                        <a:srgbClr val="EBEBEB"/>
                      </a:solidFill>
                      <a:prstDash val="solid"/>
                    </a:lnT>
                    <a:lnB w="6350">
                      <a:solidFill>
                        <a:srgbClr val="EBEBEB"/>
                      </a:solidFill>
                      <a:prstDash val="solid"/>
                    </a:lnB>
                    <a:solidFill>
                      <a:srgbClr val="F7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735">
                <a:tc>
                  <a:txBody>
                    <a:bodyPr/>
                    <a:lstStyle/>
                    <a:p>
                      <a:pPr marL="60960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lang="tr-TR" sz="1200" b="1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Value </a:t>
                      </a:r>
                      <a:r>
                        <a:rPr lang="tr-TR" sz="1200" b="1" dirty="0" err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Creation</a:t>
                      </a:r>
                      <a:r>
                        <a:rPr lang="tr-TR" sz="1200" b="1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Points</a:t>
                      </a:r>
                      <a:endParaRPr sz="1200" dirty="0">
                        <a:latin typeface="Verdana"/>
                        <a:cs typeface="Verdana"/>
                      </a:endParaRPr>
                    </a:p>
                  </a:txBody>
                  <a:tcPr marL="0" marR="0" marT="52705" marB="0">
                    <a:lnL w="6350">
                      <a:solidFill>
                        <a:srgbClr val="3777A6"/>
                      </a:solidFill>
                      <a:prstDash val="solid"/>
                    </a:lnL>
                    <a:lnR w="6350">
                      <a:solidFill>
                        <a:srgbClr val="09548F"/>
                      </a:solidFill>
                      <a:prstDash val="solid"/>
                    </a:lnR>
                    <a:lnT w="6350">
                      <a:solidFill>
                        <a:srgbClr val="3777A6"/>
                      </a:solidFill>
                      <a:prstDash val="solid"/>
                    </a:lnT>
                    <a:lnB w="6350">
                      <a:solidFill>
                        <a:srgbClr val="3777A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200" spc="-25" dirty="0">
                          <a:solidFill>
                            <a:srgbClr val="333333"/>
                          </a:solidFill>
                          <a:latin typeface="Verdana"/>
                          <a:cs typeface="Verdana"/>
                        </a:rPr>
                        <a:t>92</a:t>
                      </a:r>
                      <a:endParaRPr sz="1200" dirty="0">
                        <a:latin typeface="Verdana"/>
                        <a:cs typeface="Verdana"/>
                      </a:endParaRPr>
                    </a:p>
                  </a:txBody>
                  <a:tcPr marL="0" marR="0" marT="52705" marB="0">
                    <a:lnL w="6350">
                      <a:solidFill>
                        <a:srgbClr val="09548F"/>
                      </a:solidFill>
                      <a:prstDash val="solid"/>
                    </a:lnL>
                    <a:lnR w="6350">
                      <a:solidFill>
                        <a:srgbClr val="EBEBEB"/>
                      </a:solidFill>
                      <a:prstDash val="solid"/>
                    </a:lnR>
                    <a:lnT w="6350">
                      <a:solidFill>
                        <a:srgbClr val="EBEBEB"/>
                      </a:solidFill>
                      <a:prstDash val="solid"/>
                    </a:lnT>
                    <a:lnB w="6350">
                      <a:solidFill>
                        <a:srgbClr val="EBEBEB"/>
                      </a:solidFill>
                      <a:prstDash val="solid"/>
                    </a:lnB>
                    <a:solidFill>
                      <a:srgbClr val="F7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074154" y="2553716"/>
            <a:ext cx="1885950" cy="346201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7076313" y="2555875"/>
            <a:ext cx="1882139" cy="344170"/>
          </a:xfrm>
          <a:prstGeom prst="rect">
            <a:avLst/>
          </a:prstGeom>
          <a:ln w="4318">
            <a:solidFill>
              <a:srgbClr val="000000"/>
            </a:solidFill>
          </a:ln>
        </p:spPr>
        <p:txBody>
          <a:bodyPr vert="horz" wrap="square" lIns="0" tIns="71120" rIns="0" bIns="0" rtlCol="0">
            <a:spAutoFit/>
          </a:bodyPr>
          <a:lstStyle/>
          <a:p>
            <a:pPr marL="330200">
              <a:lnSpc>
                <a:spcPct val="100000"/>
              </a:lnSpc>
              <a:spcBef>
                <a:spcPts val="560"/>
              </a:spcBef>
            </a:pPr>
            <a:r>
              <a:rPr sz="1200" b="1" dirty="0">
                <a:solidFill>
                  <a:srgbClr val="FFFFFF"/>
                </a:solidFill>
                <a:latin typeface="Verdana"/>
                <a:cs typeface="Verdana"/>
              </a:rPr>
              <a:t>Overall</a:t>
            </a:r>
            <a:r>
              <a:rPr sz="1200" b="1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Verdana"/>
                <a:cs typeface="Verdana"/>
              </a:rPr>
              <a:t>Rating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074154" y="2899917"/>
            <a:ext cx="1885950" cy="419100"/>
          </a:xfrm>
          <a:prstGeom prst="rect">
            <a:avLst/>
          </a:prstGeom>
          <a:solidFill>
            <a:srgbClr val="FFFFCD"/>
          </a:solidFill>
        </p:spPr>
        <p:txBody>
          <a:bodyPr vert="horz" wrap="square" lIns="0" tIns="927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30"/>
              </a:spcBef>
            </a:pPr>
            <a:r>
              <a:rPr sz="1500" b="1" spc="-25" dirty="0">
                <a:solidFill>
                  <a:srgbClr val="333333"/>
                </a:solidFill>
                <a:latin typeface="Verdana"/>
                <a:cs typeface="Verdana"/>
              </a:rPr>
              <a:t>KEY</a:t>
            </a:r>
            <a:endParaRPr sz="1500">
              <a:latin typeface="Verdana"/>
              <a:cs typeface="Verdana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7074154" y="2897885"/>
            <a:ext cx="1885950" cy="421640"/>
            <a:chOff x="7074154" y="2897885"/>
            <a:chExt cx="1885950" cy="421640"/>
          </a:xfrm>
        </p:grpSpPr>
        <p:sp>
          <p:nvSpPr>
            <p:cNvPr id="15" name="object 15"/>
            <p:cNvSpPr/>
            <p:nvPr/>
          </p:nvSpPr>
          <p:spPr>
            <a:xfrm>
              <a:off x="7074154" y="2897885"/>
              <a:ext cx="1885950" cy="421640"/>
            </a:xfrm>
            <a:custGeom>
              <a:avLst/>
              <a:gdLst/>
              <a:ahLst/>
              <a:cxnLst/>
              <a:rect l="l" t="t" r="r" b="b"/>
              <a:pathLst>
                <a:path w="1885950" h="421639">
                  <a:moveTo>
                    <a:pt x="4318" y="0"/>
                  </a:moveTo>
                  <a:lnTo>
                    <a:pt x="0" y="0"/>
                  </a:lnTo>
                  <a:lnTo>
                    <a:pt x="0" y="421132"/>
                  </a:lnTo>
                  <a:lnTo>
                    <a:pt x="4318" y="421132"/>
                  </a:lnTo>
                  <a:lnTo>
                    <a:pt x="4318" y="0"/>
                  </a:lnTo>
                  <a:close/>
                </a:path>
                <a:path w="1885950" h="421639">
                  <a:moveTo>
                    <a:pt x="1885950" y="0"/>
                  </a:moveTo>
                  <a:lnTo>
                    <a:pt x="1881632" y="0"/>
                  </a:lnTo>
                  <a:lnTo>
                    <a:pt x="1881632" y="421132"/>
                  </a:lnTo>
                  <a:lnTo>
                    <a:pt x="1885950" y="421132"/>
                  </a:lnTo>
                  <a:lnTo>
                    <a:pt x="1885950" y="0"/>
                  </a:lnTo>
                  <a:close/>
                </a:path>
              </a:pathLst>
            </a:custGeom>
            <a:solidFill>
              <a:srgbClr val="EB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078472" y="2897885"/>
              <a:ext cx="1877695" cy="4445"/>
            </a:xfrm>
            <a:custGeom>
              <a:avLst/>
              <a:gdLst/>
              <a:ahLst/>
              <a:cxnLst/>
              <a:rect l="l" t="t" r="r" b="b"/>
              <a:pathLst>
                <a:path w="1877695" h="4444">
                  <a:moveTo>
                    <a:pt x="1877314" y="0"/>
                  </a:moveTo>
                  <a:lnTo>
                    <a:pt x="0" y="0"/>
                  </a:lnTo>
                  <a:lnTo>
                    <a:pt x="0" y="4317"/>
                  </a:lnTo>
                  <a:lnTo>
                    <a:pt x="1877314" y="4317"/>
                  </a:lnTo>
                  <a:lnTo>
                    <a:pt x="187731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074154" y="3314699"/>
              <a:ext cx="1885950" cy="4445"/>
            </a:xfrm>
            <a:custGeom>
              <a:avLst/>
              <a:gdLst/>
              <a:ahLst/>
              <a:cxnLst/>
              <a:rect l="l" t="t" r="r" b="b"/>
              <a:pathLst>
                <a:path w="1885950" h="4445">
                  <a:moveTo>
                    <a:pt x="1885950" y="0"/>
                  </a:moveTo>
                  <a:lnTo>
                    <a:pt x="0" y="0"/>
                  </a:lnTo>
                  <a:lnTo>
                    <a:pt x="0" y="4317"/>
                  </a:lnTo>
                  <a:lnTo>
                    <a:pt x="1885950" y="4317"/>
                  </a:lnTo>
                  <a:lnTo>
                    <a:pt x="1885950" y="0"/>
                  </a:lnTo>
                  <a:close/>
                </a:path>
              </a:pathLst>
            </a:custGeom>
            <a:solidFill>
              <a:srgbClr val="EB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8" name="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724146" y="2553970"/>
            <a:ext cx="1914398" cy="352298"/>
          </a:xfrm>
          <a:prstGeom prst="rect">
            <a:avLst/>
          </a:prstGeom>
        </p:spPr>
      </p:pic>
      <p:sp>
        <p:nvSpPr>
          <p:cNvPr id="19" name="object 19"/>
          <p:cNvSpPr txBox="1"/>
          <p:nvPr/>
        </p:nvSpPr>
        <p:spPr>
          <a:xfrm>
            <a:off x="4726304" y="2556129"/>
            <a:ext cx="1910080" cy="350520"/>
          </a:xfrm>
          <a:prstGeom prst="rect">
            <a:avLst/>
          </a:prstGeom>
          <a:ln w="4318">
            <a:solidFill>
              <a:srgbClr val="000000"/>
            </a:solidFill>
          </a:ln>
        </p:spPr>
        <p:txBody>
          <a:bodyPr vert="horz" wrap="square" lIns="0" tIns="76835" rIns="0" bIns="0" rtlCol="0">
            <a:spAutoFit/>
          </a:bodyPr>
          <a:lstStyle/>
          <a:p>
            <a:pPr marL="354965">
              <a:lnSpc>
                <a:spcPct val="100000"/>
              </a:lnSpc>
              <a:spcBef>
                <a:spcPts val="605"/>
              </a:spcBef>
            </a:pPr>
            <a:r>
              <a:rPr sz="1200" b="1" dirty="0">
                <a:solidFill>
                  <a:srgbClr val="FFFFFF"/>
                </a:solidFill>
                <a:latin typeface="Verdana"/>
                <a:cs typeface="Verdana"/>
              </a:rPr>
              <a:t>Overall</a:t>
            </a:r>
            <a:r>
              <a:rPr sz="1200" b="1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Verdana"/>
                <a:cs typeface="Verdana"/>
              </a:rPr>
              <a:t>Points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724146" y="2906267"/>
            <a:ext cx="1914525" cy="314830"/>
          </a:xfrm>
          <a:prstGeom prst="rect">
            <a:avLst/>
          </a:prstGeom>
          <a:solidFill>
            <a:srgbClr val="FFFFCD"/>
          </a:solidFill>
        </p:spPr>
        <p:txBody>
          <a:bodyPr vert="horz" wrap="square" lIns="0" tIns="8318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55"/>
              </a:spcBef>
            </a:pPr>
            <a:r>
              <a:rPr sz="1500" b="1" spc="-25" dirty="0">
                <a:solidFill>
                  <a:srgbClr val="333333"/>
                </a:solidFill>
                <a:latin typeface="Verdana"/>
                <a:cs typeface="Verdana"/>
              </a:rPr>
              <a:t>4</a:t>
            </a:r>
            <a:r>
              <a:rPr lang="tr-TR" sz="1500" b="1" spc="-25" dirty="0">
                <a:solidFill>
                  <a:srgbClr val="333333"/>
                </a:solidFill>
                <a:latin typeface="Verdana"/>
                <a:cs typeface="Verdana"/>
              </a:rPr>
              <a:t>54</a:t>
            </a:r>
            <a:endParaRPr sz="1500" dirty="0">
              <a:latin typeface="Verdana"/>
              <a:cs typeface="Verdana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4724146" y="2904235"/>
            <a:ext cx="1914525" cy="402590"/>
            <a:chOff x="4724146" y="2904235"/>
            <a:chExt cx="1914525" cy="402590"/>
          </a:xfrm>
        </p:grpSpPr>
        <p:sp>
          <p:nvSpPr>
            <p:cNvPr id="22" name="object 22"/>
            <p:cNvSpPr/>
            <p:nvPr/>
          </p:nvSpPr>
          <p:spPr>
            <a:xfrm>
              <a:off x="4724146" y="2904235"/>
              <a:ext cx="1914525" cy="402590"/>
            </a:xfrm>
            <a:custGeom>
              <a:avLst/>
              <a:gdLst/>
              <a:ahLst/>
              <a:cxnLst/>
              <a:rect l="l" t="t" r="r" b="b"/>
              <a:pathLst>
                <a:path w="1914525" h="402589">
                  <a:moveTo>
                    <a:pt x="4318" y="0"/>
                  </a:moveTo>
                  <a:lnTo>
                    <a:pt x="0" y="0"/>
                  </a:lnTo>
                  <a:lnTo>
                    <a:pt x="0" y="402082"/>
                  </a:lnTo>
                  <a:lnTo>
                    <a:pt x="4318" y="402082"/>
                  </a:lnTo>
                  <a:lnTo>
                    <a:pt x="4318" y="0"/>
                  </a:lnTo>
                  <a:close/>
                </a:path>
                <a:path w="1914525" h="402589">
                  <a:moveTo>
                    <a:pt x="1914398" y="0"/>
                  </a:moveTo>
                  <a:lnTo>
                    <a:pt x="1910080" y="0"/>
                  </a:lnTo>
                  <a:lnTo>
                    <a:pt x="1910080" y="402082"/>
                  </a:lnTo>
                  <a:lnTo>
                    <a:pt x="1914398" y="402082"/>
                  </a:lnTo>
                  <a:lnTo>
                    <a:pt x="1914398" y="0"/>
                  </a:lnTo>
                  <a:close/>
                </a:path>
              </a:pathLst>
            </a:custGeom>
            <a:solidFill>
              <a:srgbClr val="EB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728464" y="2904235"/>
              <a:ext cx="1906270" cy="4445"/>
            </a:xfrm>
            <a:custGeom>
              <a:avLst/>
              <a:gdLst/>
              <a:ahLst/>
              <a:cxnLst/>
              <a:rect l="l" t="t" r="r" b="b"/>
              <a:pathLst>
                <a:path w="1906270" h="4444">
                  <a:moveTo>
                    <a:pt x="1905762" y="0"/>
                  </a:moveTo>
                  <a:lnTo>
                    <a:pt x="0" y="0"/>
                  </a:lnTo>
                  <a:lnTo>
                    <a:pt x="0" y="4317"/>
                  </a:lnTo>
                  <a:lnTo>
                    <a:pt x="1905762" y="4317"/>
                  </a:lnTo>
                  <a:lnTo>
                    <a:pt x="190576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724146" y="3301999"/>
              <a:ext cx="1914525" cy="4445"/>
            </a:xfrm>
            <a:custGeom>
              <a:avLst/>
              <a:gdLst/>
              <a:ahLst/>
              <a:cxnLst/>
              <a:rect l="l" t="t" r="r" b="b"/>
              <a:pathLst>
                <a:path w="1914525" h="4445">
                  <a:moveTo>
                    <a:pt x="1914398" y="0"/>
                  </a:moveTo>
                  <a:lnTo>
                    <a:pt x="0" y="0"/>
                  </a:lnTo>
                  <a:lnTo>
                    <a:pt x="0" y="4317"/>
                  </a:lnTo>
                  <a:lnTo>
                    <a:pt x="1914398" y="4317"/>
                  </a:lnTo>
                  <a:lnTo>
                    <a:pt x="1914398" y="0"/>
                  </a:lnTo>
                  <a:close/>
                </a:path>
              </a:pathLst>
            </a:custGeom>
            <a:solidFill>
              <a:srgbClr val="EB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7318247" y="1409953"/>
            <a:ext cx="13557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333333"/>
                </a:solidFill>
                <a:latin typeface="Verdana"/>
                <a:cs typeface="Verdana"/>
              </a:rPr>
              <a:t>END-</a:t>
            </a:r>
            <a:r>
              <a:rPr sz="1800" b="1" spc="-20" dirty="0">
                <a:solidFill>
                  <a:srgbClr val="333333"/>
                </a:solidFill>
                <a:latin typeface="Verdana"/>
                <a:cs typeface="Verdana"/>
              </a:rPr>
              <a:t>YEAR</a:t>
            </a:r>
            <a:endParaRPr sz="1800">
              <a:latin typeface="Verdana"/>
              <a:cs typeface="Verdana"/>
            </a:endParaRPr>
          </a:p>
        </p:txBody>
      </p:sp>
      <p:pic>
        <p:nvPicPr>
          <p:cNvPr id="26" name="object 26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895843" y="3506470"/>
            <a:ext cx="1066800" cy="237998"/>
          </a:xfrm>
          <a:prstGeom prst="rect">
            <a:avLst/>
          </a:prstGeom>
        </p:spPr>
      </p:pic>
      <p:graphicFrame>
        <p:nvGraphicFramePr>
          <p:cNvPr id="27" name="object 27"/>
          <p:cNvGraphicFramePr>
            <a:graphicFrameLocks noGrp="1"/>
          </p:cNvGraphicFramePr>
          <p:nvPr/>
        </p:nvGraphicFramePr>
        <p:xfrm>
          <a:off x="4733797" y="3506470"/>
          <a:ext cx="4225290" cy="4800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3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48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55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Conditional</a:t>
                      </a:r>
                      <a:endParaRPr sz="900">
                        <a:latin typeface="Verdana"/>
                        <a:cs typeface="Verdana"/>
                      </a:endParaRPr>
                    </a:p>
                  </a:txBody>
                  <a:tcPr marL="0" marR="0" marT="88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43300"/>
                    </a:solidFill>
                  </a:tcPr>
                </a:tc>
                <a:tc>
                  <a:txBody>
                    <a:bodyPr/>
                    <a:lstStyle/>
                    <a:p>
                      <a:pPr marL="2260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Approved</a:t>
                      </a:r>
                      <a:endParaRPr sz="900">
                        <a:latin typeface="Verdana"/>
                        <a:cs typeface="Verdana"/>
                      </a:endParaRPr>
                    </a:p>
                  </a:txBody>
                  <a:tcPr marL="0" marR="0" marT="88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7B7D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b="1" spc="-25" dirty="0">
                          <a:latin typeface="Verdana"/>
                          <a:cs typeface="Verdana"/>
                        </a:rPr>
                        <a:t>Key</a:t>
                      </a:r>
                      <a:endParaRPr sz="900">
                        <a:latin typeface="Verdana"/>
                        <a:cs typeface="Verdana"/>
                      </a:endParaRPr>
                    </a:p>
                  </a:txBody>
                  <a:tcPr marL="0" marR="0" marT="88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Partner</a:t>
                      </a:r>
                      <a:endParaRPr sz="900">
                        <a:latin typeface="Verdana"/>
                        <a:cs typeface="Verdana"/>
                      </a:endParaRPr>
                    </a:p>
                  </a:txBody>
                  <a:tcPr marL="0" marR="0" marT="88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000" dirty="0">
                          <a:solidFill>
                            <a:srgbClr val="333333"/>
                          </a:solidFill>
                          <a:latin typeface="Verdana"/>
                          <a:cs typeface="Verdana"/>
                        </a:rPr>
                        <a:t>&lt;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00" spc="-25" dirty="0">
                          <a:solidFill>
                            <a:srgbClr val="333333"/>
                          </a:solidFill>
                          <a:latin typeface="Verdana"/>
                          <a:cs typeface="Verdana"/>
                        </a:rPr>
                        <a:t>380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45085" marB="0">
                    <a:lnL w="6350">
                      <a:solidFill>
                        <a:srgbClr val="EBEBEB"/>
                      </a:solidFill>
                      <a:prstDash val="solid"/>
                    </a:lnL>
                    <a:lnR w="6350">
                      <a:solidFill>
                        <a:srgbClr val="EBEBEB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EBEBEB"/>
                      </a:solidFill>
                      <a:prstDash val="solid"/>
                    </a:lnB>
                    <a:solidFill>
                      <a:srgbClr val="F7FAFB"/>
                    </a:solidFill>
                  </a:tcPr>
                </a:tc>
                <a:tc>
                  <a:txBody>
                    <a:bodyPr/>
                    <a:lstStyle/>
                    <a:p>
                      <a:pPr marL="21717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000" dirty="0">
                          <a:solidFill>
                            <a:srgbClr val="333333"/>
                          </a:solidFill>
                          <a:latin typeface="Verdana"/>
                          <a:cs typeface="Verdana"/>
                        </a:rPr>
                        <a:t>380 - </a:t>
                      </a:r>
                      <a:r>
                        <a:rPr sz="1000" spc="-25" dirty="0">
                          <a:solidFill>
                            <a:srgbClr val="333333"/>
                          </a:solidFill>
                          <a:latin typeface="Verdana"/>
                          <a:cs typeface="Verdana"/>
                        </a:rPr>
                        <a:t>429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45085" marB="0">
                    <a:lnL w="6350">
                      <a:solidFill>
                        <a:srgbClr val="EBEBEB"/>
                      </a:solidFill>
                      <a:prstDash val="solid"/>
                    </a:lnL>
                    <a:lnR w="6350">
                      <a:solidFill>
                        <a:srgbClr val="EBEBEB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EBEBEB"/>
                      </a:solidFill>
                      <a:prstDash val="solid"/>
                    </a:lnB>
                    <a:solidFill>
                      <a:srgbClr val="F7FA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000" dirty="0">
                          <a:solidFill>
                            <a:srgbClr val="333333"/>
                          </a:solidFill>
                          <a:latin typeface="Verdana"/>
                          <a:cs typeface="Verdana"/>
                        </a:rPr>
                        <a:t>430 - </a:t>
                      </a:r>
                      <a:r>
                        <a:rPr sz="1000" spc="-25" dirty="0">
                          <a:solidFill>
                            <a:srgbClr val="333333"/>
                          </a:solidFill>
                          <a:latin typeface="Verdana"/>
                          <a:cs typeface="Verdana"/>
                        </a:rPr>
                        <a:t>479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45085" marB="0">
                    <a:lnL w="6350">
                      <a:solidFill>
                        <a:srgbClr val="EBEBEB"/>
                      </a:solidFill>
                      <a:prstDash val="solid"/>
                    </a:lnL>
                    <a:lnR w="6350">
                      <a:solidFill>
                        <a:srgbClr val="EBEBEB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EBEBEB"/>
                      </a:solidFill>
                      <a:prstDash val="solid"/>
                    </a:lnB>
                    <a:solidFill>
                      <a:srgbClr val="F7FAFB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000" dirty="0">
                          <a:solidFill>
                            <a:srgbClr val="333333"/>
                          </a:solidFill>
                          <a:latin typeface="Verdana"/>
                          <a:cs typeface="Verdana"/>
                        </a:rPr>
                        <a:t>480 - </a:t>
                      </a:r>
                      <a:r>
                        <a:rPr sz="1000" spc="-25" dirty="0">
                          <a:solidFill>
                            <a:srgbClr val="333333"/>
                          </a:solidFill>
                          <a:latin typeface="Verdana"/>
                          <a:cs typeface="Verdana"/>
                        </a:rPr>
                        <a:t>500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45085" marB="0">
                    <a:lnL w="6350">
                      <a:solidFill>
                        <a:srgbClr val="EBEBEB"/>
                      </a:solidFill>
                      <a:prstDash val="solid"/>
                    </a:lnL>
                    <a:lnR w="6350">
                      <a:solidFill>
                        <a:srgbClr val="EBEBEB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EBEBEB"/>
                      </a:solidFill>
                      <a:prstDash val="solid"/>
                    </a:lnB>
                    <a:solidFill>
                      <a:srgbClr val="F7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8" name="object 28"/>
          <p:cNvSpPr txBox="1"/>
          <p:nvPr/>
        </p:nvSpPr>
        <p:spPr>
          <a:xfrm>
            <a:off x="887857" y="1794129"/>
            <a:ext cx="5768340" cy="320040"/>
          </a:xfrm>
          <a:prstGeom prst="rect">
            <a:avLst/>
          </a:prstGeom>
          <a:solidFill>
            <a:srgbClr val="F7FAFB"/>
          </a:solidFill>
          <a:ln w="4318">
            <a:solidFill>
              <a:srgbClr val="EBEBEB"/>
            </a:solidFill>
          </a:ln>
        </p:spPr>
        <p:txBody>
          <a:bodyPr vert="horz" wrap="square" lIns="0" tIns="79375" rIns="0" bIns="0" rtlCol="0">
            <a:spAutoFit/>
          </a:bodyPr>
          <a:lstStyle/>
          <a:p>
            <a:pPr marL="60960">
              <a:lnSpc>
                <a:spcPct val="100000"/>
              </a:lnSpc>
              <a:spcBef>
                <a:spcPts val="625"/>
              </a:spcBef>
            </a:pPr>
            <a:r>
              <a:rPr sz="1200" dirty="0">
                <a:solidFill>
                  <a:srgbClr val="333333"/>
                </a:solidFill>
                <a:latin typeface="Verdana"/>
                <a:cs typeface="Verdana"/>
              </a:rPr>
              <a:t>HEMA</a:t>
            </a:r>
            <a:r>
              <a:rPr sz="1200" spc="-20" dirty="0">
                <a:solidFill>
                  <a:srgbClr val="333333"/>
                </a:solidFill>
                <a:latin typeface="Verdana"/>
                <a:cs typeface="Verdana"/>
              </a:rPr>
              <a:t> </a:t>
            </a:r>
            <a:r>
              <a:rPr sz="1200" dirty="0">
                <a:solidFill>
                  <a:srgbClr val="333333"/>
                </a:solidFill>
                <a:latin typeface="Verdana"/>
                <a:cs typeface="Verdana"/>
              </a:rPr>
              <a:t>EXIM</a:t>
            </a:r>
            <a:r>
              <a:rPr sz="1200" spc="-15" dirty="0">
                <a:solidFill>
                  <a:srgbClr val="333333"/>
                </a:solidFill>
                <a:latin typeface="Verdana"/>
                <a:cs typeface="Verdana"/>
              </a:rPr>
              <a:t> </a:t>
            </a:r>
            <a:r>
              <a:rPr sz="1200" dirty="0">
                <a:solidFill>
                  <a:srgbClr val="333333"/>
                </a:solidFill>
                <a:latin typeface="Verdana"/>
                <a:cs typeface="Verdana"/>
              </a:rPr>
              <a:t>TICARET</a:t>
            </a:r>
            <a:r>
              <a:rPr sz="1200" spc="-10" dirty="0">
                <a:solidFill>
                  <a:srgbClr val="333333"/>
                </a:solidFill>
                <a:latin typeface="Verdana"/>
                <a:cs typeface="Verdana"/>
              </a:rPr>
              <a:t> </a:t>
            </a:r>
            <a:r>
              <a:rPr sz="1200" dirty="0">
                <a:solidFill>
                  <a:srgbClr val="333333"/>
                </a:solidFill>
                <a:latin typeface="Verdana"/>
                <a:cs typeface="Verdana"/>
              </a:rPr>
              <a:t>-</a:t>
            </a:r>
            <a:r>
              <a:rPr sz="1200" spc="-10" dirty="0">
                <a:solidFill>
                  <a:srgbClr val="333333"/>
                </a:solidFill>
                <a:latin typeface="Verdana"/>
                <a:cs typeface="Verdana"/>
              </a:rPr>
              <a:t> </a:t>
            </a:r>
            <a:r>
              <a:rPr sz="1200" dirty="0">
                <a:solidFill>
                  <a:srgbClr val="333333"/>
                </a:solidFill>
                <a:latin typeface="Verdana"/>
                <a:cs typeface="Verdana"/>
              </a:rPr>
              <a:t>AG</a:t>
            </a:r>
            <a:r>
              <a:rPr sz="1200" spc="-10" dirty="0">
                <a:solidFill>
                  <a:srgbClr val="333333"/>
                </a:solidFill>
                <a:latin typeface="Verdana"/>
                <a:cs typeface="Verdana"/>
              </a:rPr>
              <a:t> </a:t>
            </a:r>
            <a:r>
              <a:rPr sz="1200" dirty="0">
                <a:solidFill>
                  <a:srgbClr val="333333"/>
                </a:solidFill>
                <a:latin typeface="Verdana"/>
                <a:cs typeface="Verdana"/>
              </a:rPr>
              <a:t>AND</a:t>
            </a:r>
            <a:r>
              <a:rPr sz="1200" spc="-10" dirty="0">
                <a:solidFill>
                  <a:srgbClr val="333333"/>
                </a:solidFill>
                <a:latin typeface="Verdana"/>
                <a:cs typeface="Verdana"/>
              </a:rPr>
              <a:t> </a:t>
            </a:r>
            <a:r>
              <a:rPr sz="1200" dirty="0">
                <a:solidFill>
                  <a:srgbClr val="333333"/>
                </a:solidFill>
                <a:latin typeface="Verdana"/>
                <a:cs typeface="Verdana"/>
              </a:rPr>
              <a:t>TURF</a:t>
            </a:r>
            <a:r>
              <a:rPr sz="1200" spc="-10" dirty="0">
                <a:solidFill>
                  <a:srgbClr val="333333"/>
                </a:solidFill>
                <a:latin typeface="Verdana"/>
                <a:cs typeface="Verdana"/>
              </a:rPr>
              <a:t> DIVISION</a:t>
            </a:r>
            <a:endParaRPr sz="1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57</Words>
  <Application>Microsoft Office PowerPoint</Application>
  <PresentationFormat>Özel</PresentationFormat>
  <Paragraphs>25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4" baseType="lpstr">
      <vt:lpstr>Calibri</vt:lpstr>
      <vt:lpstr>Verdana</vt:lpstr>
      <vt:lpstr>Office Theme</vt:lpstr>
      <vt:lpstr>2022 AE Supplier Performance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AE Supplier Performance Summary</dc:title>
  <dc:creator>SAP Business Objects</dc:creator>
  <cp:lastModifiedBy>Nesimi ASLAN</cp:lastModifiedBy>
  <cp:revision>6</cp:revision>
  <dcterms:created xsi:type="dcterms:W3CDTF">2023-05-25T14:33:22Z</dcterms:created>
  <dcterms:modified xsi:type="dcterms:W3CDTF">2023-05-26T04:57:40Z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2018-11-19T00:00:00Z</vt:filetime>
  </property>
  <property fmtid="{D5CDD505-2E9C-101B-9397-08002B2CF9AE}" pid="3" name="Creator">
    <vt:lpwstr>Cadenza Server</vt:lpwstr>
  </property>
  <property fmtid="{D5CDD505-2E9C-101B-9397-08002B2CF9AE}" pid="4" name="LastSaved">
    <vt:filetime>2023-05-25T00:00:00Z</vt:filetime>
  </property>
  <property fmtid="{D5CDD505-2E9C-101B-9397-08002B2CF9AE}" pid="5" name="Producer">
    <vt:lpwstr>PDFlib 9.0.6p8 (C++ legacy/Win64)</vt:lpwstr>
  </property>
</Properties>
</file>